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c407c4b06945b7" /><Relationship Type="http://schemas.openxmlformats.org/officeDocument/2006/relationships/extended-properties" Target="/docProps/app.xml" Id="R76392cf7d6ec4b31" /><Relationship Type="http://schemas.openxmlformats.org/officeDocument/2006/relationships/officeDocument" Target="/ppt/presentation.xml" Id="R475748033a6040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cb23cadd9641b2"/>
  </p:sldMasterIdLst>
  <p:notesMasterIdLst>
    <p:notesMasterId xmlns:r="http://schemas.openxmlformats.org/officeDocument/2006/relationships" r:id="Re6745c1b5e494170"/>
  </p:notesMasterIdLst>
  <p:sldIdLst>
    <p:sldId xmlns:r="http://schemas.openxmlformats.org/officeDocument/2006/relationships" id="256" r:id="R6cb57cd4ce2d4905"/>
    <p:sldId xmlns:r="http://schemas.openxmlformats.org/officeDocument/2006/relationships" id="257" r:id="Rd0d7573069e84b36"/>
    <p:sldId xmlns:r="http://schemas.openxmlformats.org/officeDocument/2006/relationships" id="258" r:id="Re44a2a1d4d064390"/>
    <p:sldId xmlns:r="http://schemas.openxmlformats.org/officeDocument/2006/relationships" id="259" r:id="R3f7e1253c3a748db"/>
    <p:sldId xmlns:r="http://schemas.openxmlformats.org/officeDocument/2006/relationships" id="260" r:id="Re2dab3c2a6e344aa"/>
    <p:sldId xmlns:r="http://schemas.openxmlformats.org/officeDocument/2006/relationships" id="261" r:id="R87915d431e8c42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953ff0cdaa4585" /><Relationship Type="http://schemas.openxmlformats.org/officeDocument/2006/relationships/slideMaster" Target="/ppt/slideMasters/slideMaster1.xml" Id="R2ccb23cadd9641b2" /><Relationship Type="http://schemas.openxmlformats.org/officeDocument/2006/relationships/notesMaster" Target="/ppt/notesMasters/notesMaster1.xml" Id="Re6745c1b5e494170" /><Relationship Type="http://schemas.openxmlformats.org/officeDocument/2006/relationships/presProps" Target="/ppt/presProps.xml" Id="R2b63562612c6440a" /><Relationship Type="http://schemas.openxmlformats.org/officeDocument/2006/relationships/tableStyles" Target="/ppt/tableStyles.xml" Id="Rc09f129a8f7344b8" /><Relationship Type="http://schemas.openxmlformats.org/officeDocument/2006/relationships/slide" Target="/ppt/slides/slide1.xml" Id="R6cb57cd4ce2d4905" /><Relationship Type="http://schemas.openxmlformats.org/officeDocument/2006/relationships/slide" Target="/ppt/slides/slide2.xml" Id="Rd0d7573069e84b36" /><Relationship Type="http://schemas.openxmlformats.org/officeDocument/2006/relationships/slide" Target="/ppt/slides/slide3.xml" Id="Re44a2a1d4d064390" /><Relationship Type="http://schemas.openxmlformats.org/officeDocument/2006/relationships/slide" Target="/ppt/slides/slide4.xml" Id="R3f7e1253c3a748db" /><Relationship Type="http://schemas.openxmlformats.org/officeDocument/2006/relationships/slide" Target="/ppt/slides/slide5.xml" Id="Re2dab3c2a6e344aa" /><Relationship Type="http://schemas.openxmlformats.org/officeDocument/2006/relationships/slide" Target="/ppt/slides/slide6.xml" Id="R87915d431e8c42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960cda8d664d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a7f554283a4c0e" /><Relationship Type="http://schemas.openxmlformats.org/officeDocument/2006/relationships/notesMaster" Target="/ppt/notesMasters/notesMaster1.xml" Id="Raf12315de93940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3573acacd2f44e4" /><Relationship Type="http://schemas.openxmlformats.org/officeDocument/2006/relationships/notesMaster" Target="/ppt/notesMasters/notesMaster1.xml" Id="Red8629fa38c24f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a856198fca4541" /><Relationship Type="http://schemas.openxmlformats.org/officeDocument/2006/relationships/notesMaster" Target="/ppt/notesMasters/notesMaster1.xml" Id="R723f7e2fec734a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9941612e464e28" /><Relationship Type="http://schemas.openxmlformats.org/officeDocument/2006/relationships/notesMaster" Target="/ppt/notesMasters/notesMaster1.xml" Id="R49863c45f66f4a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e1b14c8c19499c" /><Relationship Type="http://schemas.openxmlformats.org/officeDocument/2006/relationships/notesMaster" Target="/ppt/notesMasters/notesMaster1.xml" Id="R4ed28ed56a8345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a7534ab98a4f4a" /><Relationship Type="http://schemas.openxmlformats.org/officeDocument/2006/relationships/notesMaster" Target="/ppt/notesMasters/notesMaster1.xml" Id="Re7bc827e7d7642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地震目录：https://earthquake.usgs.gov/data/comcat/；FDSN 事件 API：https://earthquake.usgs.gov/fdsnws/event/1/1。固定文件下载于 2026-09-25 UTC。JR 借助 AI 编写；尚未在课堂试用。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地震目录：https://earthquake.usgs.gov/data/comcat/；FDSN 事件 API：https://earthquake.usgs.gov/fdsnws/event/1/1。固定文件下载于 2026-09-25 UTC。JR 借助 AI 编写；尚未在课堂试用。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地震目录：https://earthquake.usgs.gov/data/comcat/；FDSN 事件 API：https://earthquake.usgs.gov/fdsnws/event/1/1。固定文件下载于 2026-09-25 UTC。JR 借助 AI 编写；尚未在课堂试用。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地震目录：https://earthquake.usgs.gov/data/comcat/；FDSN 事件 API：https://earthquake.usgs.gov/fdsnws/event/1/1。固定文件下载于 2026-09-25 UTC。JR 借助 AI 编写；尚未在课堂试用。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地震目录：https://earthquake.usgs.gov/data/comcat/；FDSN 事件 API：https://earthquake.usgs.gov/fdsnws/event/1/1。固定文件下载于 2026-09-25 UTC。JR 借助 AI 编写；尚未在课堂试用。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地震目录：https://earthquake.usgs.gov/data/comcat/；FDSN 事件 API：https://earthquake.usgs.gov/fdsnws/event/1/1。固定文件下载于 2026-09-25 UTC。JR 借助 AI 编写；尚未在课堂试用。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a96e14b8ef43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dc65088ef84ca5" /><Relationship Type="http://schemas.openxmlformats.org/officeDocument/2006/relationships/slideLayout" Target="/ppt/slideLayouts/slideLayout1.xml" Id="Rc87aafd0b8ac49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7aafd0b8ac49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00e818cbb84183" /><Relationship Type="http://schemas.openxmlformats.org/officeDocument/2006/relationships/notesSlide" Target="/ppt/notesSlides/notesSlide1.xml" Id="R9400afcec915415d" /><Relationship Type="http://schemas.openxmlformats.org/officeDocument/2006/relationships/hyperlink" Target="https://telemetry.sh/learn/earthquake-week?lang=zh" TargetMode="External" Id="R8af68f9051b34f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d5000aed04a55" /><Relationship Type="http://schemas.openxmlformats.org/officeDocument/2006/relationships/notesSlide" Target="/ppt/notesSlides/notesSlide2.xml" Id="R85d7dbfc887c48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0dfbca5784853" /><Relationship Type="http://schemas.openxmlformats.org/officeDocument/2006/relationships/chart" Target="/ppt/slides/charts/chart1.xml" Id="R8757430517ac4a70" /><Relationship Type="http://schemas.openxmlformats.org/officeDocument/2006/relationships/notesSlide" Target="/ppt/notesSlides/notesSlide3.xml" Id="Rdf21eb50b35247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4fc7cae394606" /><Relationship Type="http://schemas.openxmlformats.org/officeDocument/2006/relationships/chart" Target="/ppt/slides/charts/chart2.xml" Id="R00d5f8438e854e47" /><Relationship Type="http://schemas.openxmlformats.org/officeDocument/2006/relationships/notesSlide" Target="/ppt/notesSlides/notesSlide4.xml" Id="R73c50fb244f945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53a785036a4504" /><Relationship Type="http://schemas.openxmlformats.org/officeDocument/2006/relationships/notesSlide" Target="/ppt/notesSlides/notesSlide5.xml" Id="R23ed276a959e4d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a5d4e85a849f0" /><Relationship Type="http://schemas.openxmlformats.org/officeDocument/2006/relationships/notesSlide" Target="/ppt/notesSlides/notesSlide6.xml" Id="R595e14bbf9314c3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震级 4.5+</c:v>
          </c:tx>
          <c:spPr>
            <a:solidFill xmlns:a="http://schemas.openxmlformats.org/drawingml/2006/main">
              <a:srgbClr val="246A9E"/>
            </a:solidFill>
          </c:spPr>
          <c:cat>
            <c:strRef>
              <c:f>'Chart Data'!$A$2:$A$8</c:f>
              <c:strCache>
                <c:ptCount val="7"/>
                <c:pt idx="0">
                  <c:v>8月1日</c:v>
                </c:pt>
                <c:pt idx="1">
                  <c:v>8月2日</c:v>
                </c:pt>
                <c:pt idx="2">
                  <c:v>8月3日</c:v>
                </c:pt>
                <c:pt idx="3">
                  <c:v>8月4日</c:v>
                </c:pt>
                <c:pt idx="4">
                  <c:v>8月5日</c:v>
                </c:pt>
                <c:pt idx="5">
                  <c:v>8月6日</c:v>
                </c:pt>
                <c:pt idx="6">
                  <c:v>8月7日</c:v>
                </c:pt>
              </c:strCache>
            </c:str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28</c:v>
                </c:pt>
                <c:pt idx="1">
                  <c:v>28</c:v>
                </c:pt>
                <c:pt idx="2">
                  <c:v>12</c:v>
                </c:pt>
                <c:pt idx="3">
                  <c:v>15</c:v>
                </c:pt>
                <c:pt idx="4">
                  <c:v>42</c:v>
                </c:pt>
                <c:pt idx="5">
                  <c:v>14</c:v>
                </c:pt>
                <c:pt idx="6">
                  <c:v>16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 Unicode MS"/>
                  <a:ea typeface="Arial Unicode MS"/>
                  <a:cs typeface="Arial Unicode M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 Unicode MS"/>
                <a:ea typeface="Arial Unicode MS"/>
                <a:cs typeface="Arial Unicode M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 Unicode MS"/>
                <a:ea typeface="Arial Unicode MS"/>
                <a:cs typeface="Arial Unicode MS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震级 4.5+</c:v>
          </c:tx>
          <c:spPr>
            <a:solidFill xmlns:a="http://schemas.openxmlformats.org/drawingml/2006/main">
              <a:srgbClr val="246A9E"/>
            </a:solidFill>
          </c:spPr>
          <c:cat>
            <c:strRef>
              <c:f>'Chart Data'!$A$2:$A$8</c:f>
              <c:strCache>
                <c:ptCount val="7"/>
                <c:pt idx="0">
                  <c:v>8月1日</c:v>
                </c:pt>
                <c:pt idx="1">
                  <c:v>8月2日</c:v>
                </c:pt>
                <c:pt idx="2">
                  <c:v>8月3日</c:v>
                </c:pt>
                <c:pt idx="3">
                  <c:v>8月4日</c:v>
                </c:pt>
                <c:pt idx="4">
                  <c:v>8月5日</c:v>
                </c:pt>
                <c:pt idx="5">
                  <c:v>8月6日</c:v>
                </c:pt>
                <c:pt idx="6">
                  <c:v>8月7日</c:v>
                </c:pt>
              </c:strCache>
            </c:str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28</c:v>
                </c:pt>
                <c:pt idx="1">
                  <c:v>28</c:v>
                </c:pt>
                <c:pt idx="2">
                  <c:v>12</c:v>
                </c:pt>
                <c:pt idx="3">
                  <c:v>15</c:v>
                </c:pt>
                <c:pt idx="4">
                  <c:v>42</c:v>
                </c:pt>
                <c:pt idx="5">
                  <c:v>14</c:v>
                </c:pt>
                <c:pt idx="6">
                  <c:v>16</c:v>
                </c:pt>
              </c:numCache>
            </c:numRef>
          </c:val>
        </c:ser>
        <c:ser>
          <c:idx val="1"/>
          <c:order val="1"/>
          <c:tx>
            <c:v>震级 5.0+</c:v>
          </c:tx>
          <c:spPr>
            <a:solidFill xmlns:a="http://schemas.openxmlformats.org/drawingml/2006/main">
              <a:srgbClr val="B5621D"/>
            </a:solidFill>
          </c:spPr>
          <c:cat>
            <c:strRef>
              <c:f>'Chart Data'!$C$2:$C$8</c:f>
              <c:strCache>
                <c:ptCount val="7"/>
                <c:pt idx="0">
                  <c:v>8月1日</c:v>
                </c:pt>
                <c:pt idx="1">
                  <c:v>8月2日</c:v>
                </c:pt>
                <c:pt idx="2">
                  <c:v>8月3日</c:v>
                </c:pt>
                <c:pt idx="3">
                  <c:v>8月4日</c:v>
                </c:pt>
                <c:pt idx="4">
                  <c:v>8月5日</c:v>
                </c:pt>
                <c:pt idx="5">
                  <c:v>8月6日</c:v>
                </c:pt>
                <c:pt idx="6">
                  <c:v>8月7日</c:v>
                </c:pt>
              </c:strCache>
            </c:strRef>
          </c:cat>
          <c:val>
            <c:numRef>
              <c:f>'Chart Data'!$D$2:$D$8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  <c:pt idx="4">
                  <c:v>11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 Unicode MS"/>
                  <a:ea typeface="Arial Unicode MS"/>
                  <a:cs typeface="Arial Unicode M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 Unicode MS"/>
                <a:ea typeface="Arial Unicode MS"/>
                <a:cs typeface="Arial Unicode M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 Unicode MS"/>
                <a:ea typeface="Arial Unicode MS"/>
                <a:cs typeface="Arial Unicode M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Arial Unicode MS"/>
              <a:ea typeface="Arial Unicode MS"/>
              <a:cs typeface="Arial Unicode MS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A73E1D-385C-4B36-8187-BA9FD051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EF899C-172B-4BFE-B600-DDB7D552E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8 月 5 日地震变多了吗？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02D86A-4BEB-42EA-8711-9B98C735D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82CA8-CEE5-46BA-A16D-C0ABE120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USGS 目录快照 · 2026 年 8 月 1–7 日 UTC · 震级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DF3B1B-2FDE-49A2-8D55-1032F310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41BCA-0D85-4B32-B823-2E2CC033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用一周真实记录，认识一周数据的局限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725345-F966-4A03-A4A2-37F723E3F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33650"/>
            <a:ext cx="10858500" cy="185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E4339-BDE9-4EA0-B197-233A58C7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62250"/>
            <a:ext cx="809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先弄清一行是什么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1A55B1-5004-4812-B540-CD0570DAB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52800"/>
            <a:ext cx="9620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一行 = 一次目录记录的地震事件，</a:t>
            </a:r>
          </a:p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不是一天，也不是一个人。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C33C28-C823-422E-83DD-1EC9B004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00625"/>
            <a:ext cx="1009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高中 · 35–45 分钟 · 无需账号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A85072-BA43-4601-BBF9-EBEF286F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14975"/>
            <a:ext cx="1081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>
                <a:solidFill>
                  <a:srgbClr val="52677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>
                <a:solidFill>
                  <a:srgbClr val="52677A"/>
                </a:solidFill>
                <a:latin typeface="Arial Unicode MS"/>
                <a:ea typeface="Arial Unicode MS"/>
                <a:cs typeface="Arial Unicode MS"/>
              </a:rPr>
              <a:t>JR（Telemetry 创始人）· AI 辅助编写，尚未在课堂试用 · </a:t>
            </a:r>
            <a:r>
              <a:rPr sz="1200">
                <a:solidFill>
                  <a:srgbClr val="52677A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8af68f9051b34f50"/>
              </a:rPr>
              <a:t>telemetry.sh/learn/earthquake-week?lang=zh</a:t>
            </a:r>
          </a:p>
        </p:txBody>
      </p:sp>
    </p:spTree>
    <p:extLst>
      <p:ext uri="{BB962C8B-B14F-4D97-AF65-F5344CB8AC3E}">
        <p14:creationId xmlns:p14="http://schemas.microsoft.com/office/powerpoint/2010/main" val="7429548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26AD5-3A7A-48E2-B200-B38D97D3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9D8F9-36BA-40D8-8AA5-6EC0BA55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文件里有什么？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4CF0C-E60E-4B86-8A7F-FFF0D7B0A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F3C3E7-5C13-4398-B823-82F50799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USGS 目录快照 · 2026 年 8 月 1–7 日 UTC · 震级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48E55-749C-4B42-AEDF-B396D3EC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71A6F8-81EF-46CE-A05E-DC576B00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763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155 个不重复的 USGS 事件 ID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22D3F-353F-4ABD-81BA-E9E7BBCD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05025"/>
            <a:ext cx="10668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全球 · 2026 年 8 月 1–7 日 UTC · 报告震级 ≥ 4.5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36BC71-693B-4247-A015-E6CACCF3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51435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063D08-2A33-4BB8-A6D3-E9198448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57500"/>
            <a:ext cx="55245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200F82-F167-4CAF-8A5F-C5CBF6F5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057525"/>
            <a:ext cx="4524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46A9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246A9E"/>
                </a:solidFill>
                <a:latin typeface="Arial Unicode MS"/>
                <a:ea typeface="Arial Unicode MS"/>
                <a:cs typeface="Arial Unicode MS"/>
              </a:rPr>
              <a:t>筛选条件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C7371-1206-4494-9E58-51F3073F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619500"/>
            <a:ext cx="46101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目录查询限定一周，并设定最低震级。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EC6393-1978-4B3A-86B0-74CC3368B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0575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621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B5621D"/>
                </a:solidFill>
                <a:latin typeface="Arial Unicode MS"/>
                <a:ea typeface="Arial Unicode MS"/>
                <a:cs typeface="Arial Unicode MS"/>
              </a:rPr>
              <a:t>注意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DB67AC-AB53-49F1-92BC-D62856957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619500"/>
            <a:ext cx="4810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固定下载可能漏掉较小事件；目录日后也可能修订。</a:t>
            </a:r>
          </a:p>
        </p:txBody>
      </p:sp>
    </p:spTree>
    <p:extLst>
      <p:ext uri="{BB962C8B-B14F-4D97-AF65-F5344CB8AC3E}">
        <p14:creationId xmlns:p14="http://schemas.microsoft.com/office/powerpoint/2010/main" val="6366199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FD92AB-5748-43C5-862C-21C44EC7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7702E3-ABF8-4D22-9399-2162A670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按 UTC 日期统计记录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262C3E-B501-4F60-B5E5-93E51F359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9385C5-D102-4A4F-B953-703F528C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USGS 目录快照 · 2026 年 8 月 1–7 日 UTC · 震级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DAAA6D-B2D8-47E5-BF31-0DD5C024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3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857250" y="1381125"/>
          <a:ext xmlns:a="http://schemas.openxmlformats.org/drawingml/2006/main" cx="10287000" cy="4095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757430517ac4a70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FECD08-F506-4EDF-98D9-6417F181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48300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问题：选定的这一周，哪一天记录最多？</a:t>
            </a:r>
          </a:p>
        </p:txBody>
      </p:sp>
    </p:spTree>
    <p:extLst>
      <p:ext uri="{BB962C8B-B14F-4D97-AF65-F5344CB8AC3E}">
        <p14:creationId xmlns:p14="http://schemas.microsoft.com/office/powerpoint/2010/main" val="11149899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FACFB8-A61A-455A-958D-11EC9596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5CB234-11EE-48BB-97E1-6CD25ACC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提高震级门槛会改变计数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85129E-679A-47BF-85B5-56BAC4F3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C06E9-95D8-43D3-A729-F0B61986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USGS 目录快照 · 2026 年 8 月 1–7 日 UTC · 震级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24B3E3-682A-4507-A1E6-1243ED4F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4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857250" y="1333500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0d5f8438e854e47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6192B9-196D-4716-80A9-B0250005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29250"/>
            <a:ext cx="10287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155 条记录中有 39 条达到 5.0+ 门槛。</a:t>
            </a:r>
          </a:p>
        </p:txBody>
      </p:sp>
    </p:spTree>
    <p:extLst>
      <p:ext uri="{BB962C8B-B14F-4D97-AF65-F5344CB8AC3E}">
        <p14:creationId xmlns:p14="http://schemas.microsoft.com/office/powerpoint/2010/main" val="1558071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FDF699-9E31-4995-BF88-BAFA9C4E3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A77FB-C084-40C7-9EA6-1F457C50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最高的一天说明什么？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1CF53D-8E6D-4A91-A5AE-67F7213C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354489-28D2-4F1E-BCA6-D4A62084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USGS 目录快照 · 2026 年 8 月 1–7 日 UTC · 震级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80259D-A82E-4348-B669-6707472B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910C8-BC42-4AB4-8842-EDD6E39A1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858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3B02F-A60E-4B06-8D76-7D2FB6FD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704975"/>
            <a:ext cx="9715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46A9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246A9E"/>
                </a:solidFill>
                <a:latin typeface="Arial Unicode MS"/>
                <a:ea typeface="Arial Unicode MS"/>
                <a:cs typeface="Arial Unicode MS"/>
              </a:rPr>
              <a:t>数据支持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134483-865F-440B-8BD2-7BE1D290D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219325"/>
            <a:ext cx="9953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“这七天的快照中，8 月 5 日的震级 4.5+ 记录最多：42 条。”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0FB49D-9477-43F4-BC7E-16B362D4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10858500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2E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21D2B6-2374-4FAD-B0ED-AA177FB4F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562350"/>
            <a:ext cx="9715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5621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B5621D"/>
                </a:solidFill>
                <a:latin typeface="Arial Unicode MS"/>
                <a:ea typeface="Arial Unicode MS"/>
                <a:cs typeface="Arial Unicode MS"/>
              </a:rPr>
              <a:t>不能证明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F9B053-7514-476A-94F5-500BC11C6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076700"/>
            <a:ext cx="1000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“地震越来越频繁。”选定的一周无法显示长期趋势。</a:t>
            </a:r>
          </a:p>
        </p:txBody>
      </p:sp>
    </p:spTree>
    <p:extLst>
      <p:ext uri="{BB962C8B-B14F-4D97-AF65-F5344CB8AC3E}">
        <p14:creationId xmlns:p14="http://schemas.microsoft.com/office/powerpoint/2010/main" val="16918590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6DD5B-A651-45DC-BCD0-B30B032F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04F8FE-3BF1-4917-9A2D-4DF966F7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课末小结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5D372E-9B41-4467-AF73-146780B99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B5D80B-0989-4F44-BBAE-70117123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USGS 目录快照 · 2026 年 8 月 1–7 日 UTC · 震级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95102-7147-4778-8300-33A03F8A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25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224EB-C5E9-4417-BF8D-FC5283A30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7324D"/>
                </a:solidFill>
                <a:latin typeface="Arial Unicode MS"/>
                <a:ea typeface="Arial Unicode MS"/>
                <a:cs typeface="Arial Unicode MS"/>
              </a:rPr>
              <a:t>写两句话：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A581F5-FE14-4A0F-ADB8-663897546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200275"/>
            <a:ext cx="1019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1. 哪个观察结果有计数、日期范围和震级门槛支持？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23A37-A89C-4B21-BF0A-50372CE2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371850"/>
            <a:ext cx="1019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03247"/>
                </a:solidFill>
                <a:latin typeface="Arial Unicode MS"/>
                <a:ea typeface="Arial Unicode MS"/>
                <a:cs typeface="Arial Unicode MS"/>
              </a:rPr>
              <a:t>2. 在声称存在趋势前，还需要怎样的比较？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A533C9-C7B3-4B88-B59A-54792F68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29150"/>
            <a:ext cx="108585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DE6CF2-68E5-41B7-8D02-52EA91DC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848225"/>
            <a:ext cx="1000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5C6B75"/>
                </a:solidFill>
                <a:latin typeface="Arial Unicode MS"/>
                <a:ea typeface="Arial Unicode MS"/>
                <a:cs typeface="Arial Unicode MS"/>
              </a:rPr>
              <a:t>核对时区、震级门槛、地理范围和目录覆盖情况。</a:t>
            </a:r>
          </a:p>
        </p:txBody>
      </p:sp>
    </p:spTree>
    <p:extLst>
      <p:ext uri="{BB962C8B-B14F-4D97-AF65-F5344CB8AC3E}">
        <p14:creationId xmlns:p14="http://schemas.microsoft.com/office/powerpoint/2010/main" val="4658145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2026-09-25T13:37:20.8840000Z</dcterms:created>
  <dcterms:modified xsi:type="dcterms:W3CDTF">2026-09-25T13:37:20.8840000Z</dcterms:modified>
</coreProperties>
</file>