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2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152eb4472c4099" /><Relationship Type="http://schemas.openxmlformats.org/officeDocument/2006/relationships/extended-properties" Target="/docProps/app.xml" Id="R616599245af146a4" /><Relationship Type="http://schemas.openxmlformats.org/officeDocument/2006/relationships/officeDocument" Target="/ppt/presentation.xml" Id="R60f313fdc80f489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43f49c685f843cf"/>
  </p:sldMasterIdLst>
  <p:notesMasterIdLst>
    <p:notesMasterId xmlns:r="http://schemas.openxmlformats.org/officeDocument/2006/relationships" r:id="Rd1a9cc0d9f5f4d22"/>
  </p:notesMasterIdLst>
  <p:sldIdLst>
    <p:sldId xmlns:r="http://schemas.openxmlformats.org/officeDocument/2006/relationships" id="256" r:id="Rfda2ed0d4e894358"/>
    <p:sldId xmlns:r="http://schemas.openxmlformats.org/officeDocument/2006/relationships" id="257" r:id="Red57ac71df614749"/>
    <p:sldId xmlns:r="http://schemas.openxmlformats.org/officeDocument/2006/relationships" id="258" r:id="R7cf08bad83ce4455"/>
    <p:sldId xmlns:r="http://schemas.openxmlformats.org/officeDocument/2006/relationships" id="259" r:id="Rd82708e57c7f47fd"/>
    <p:sldId xmlns:r="http://schemas.openxmlformats.org/officeDocument/2006/relationships" id="260" r:id="R3e9251397f624c6a"/>
    <p:sldId xmlns:r="http://schemas.openxmlformats.org/officeDocument/2006/relationships" id="261" r:id="Rac018282ba2e4c3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5abfc04e18a4f95" /><Relationship Type="http://schemas.openxmlformats.org/officeDocument/2006/relationships/slideMaster" Target="/ppt/slideMasters/slideMaster1.xml" Id="R943f49c685f843cf" /><Relationship Type="http://schemas.openxmlformats.org/officeDocument/2006/relationships/notesMaster" Target="/ppt/notesMasters/notesMaster1.xml" Id="Rd1a9cc0d9f5f4d22" /><Relationship Type="http://schemas.openxmlformats.org/officeDocument/2006/relationships/presProps" Target="/ppt/presProps.xml" Id="Rb3affec4fd7647fc" /><Relationship Type="http://schemas.openxmlformats.org/officeDocument/2006/relationships/tableStyles" Target="/ppt/tableStyles.xml" Id="R1cc600e245834bb8" /><Relationship Type="http://schemas.openxmlformats.org/officeDocument/2006/relationships/slide" Target="/ppt/slides/slide1.xml" Id="Rfda2ed0d4e894358" /><Relationship Type="http://schemas.openxmlformats.org/officeDocument/2006/relationships/slide" Target="/ppt/slides/slide2.xml" Id="Red57ac71df614749" /><Relationship Type="http://schemas.openxmlformats.org/officeDocument/2006/relationships/slide" Target="/ppt/slides/slide3.xml" Id="R7cf08bad83ce4455" /><Relationship Type="http://schemas.openxmlformats.org/officeDocument/2006/relationships/slide" Target="/ppt/slides/slide4.xml" Id="Rd82708e57c7f47fd" /><Relationship Type="http://schemas.openxmlformats.org/officeDocument/2006/relationships/slide" Target="/ppt/slides/slide5.xml" Id="R3e9251397f624c6a" /><Relationship Type="http://schemas.openxmlformats.org/officeDocument/2006/relationships/slide" Target="/ppt/slides/slide6.xml" Id="Rac018282ba2e4c3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a659893c46b48f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2f33d18aa6e4a2d" /><Relationship Type="http://schemas.openxmlformats.org/officeDocument/2006/relationships/notesMaster" Target="/ppt/notesMasters/notesMaster1.xml" Id="R3ab35b0f7ba1422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e6132a965c74705" /><Relationship Type="http://schemas.openxmlformats.org/officeDocument/2006/relationships/notesMaster" Target="/ppt/notesMasters/notesMaster1.xml" Id="Rf598c7c1959e4d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e3222fbaf54d3f" /><Relationship Type="http://schemas.openxmlformats.org/officeDocument/2006/relationships/notesMaster" Target="/ppt/notesMasters/notesMaster1.xml" Id="R31d7b2603d6943a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2d0f01758b04bfd" /><Relationship Type="http://schemas.openxmlformats.org/officeDocument/2006/relationships/notesMaster" Target="/ppt/notesMasters/notesMaster1.xml" Id="Rac4f7ded235942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2ff18696e4c4156" /><Relationship Type="http://schemas.openxmlformats.org/officeDocument/2006/relationships/notesMaster" Target="/ppt/notesMasters/notesMaster1.xml" Id="Ra4941f748b19409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da2e3189c0f4609" /><Relationship Type="http://schemas.openxmlformats.org/officeDocument/2006/relationships/notesMaster" Target="/ppt/notesMasters/notesMaster1.xml" Id="Rac264b1a55ed428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Catálogo USGS: https://earthquake.usgs.gov/data/comcat/ ; API FDSN: https://earthquake.usgs.gov/fdsnws/event/1/1 . Archivo fijo descargado el 25 de septiembre de 2026 UTC. Preparado por JR con ayuda de IA; no probado en clase.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Catálogo USGS: https://earthquake.usgs.gov/data/comcat/ ; API FDSN: https://earthquake.usgs.gov/fdsnws/event/1/1 . Archivo fijo descargado el 25 de septiembre de 2026 UTC. Preparado por JR con ayuda de IA; no probado en clase.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Catálogo USGS: https://earthquake.usgs.gov/data/comcat/ ; API FDSN: https://earthquake.usgs.gov/fdsnws/event/1/1 . Archivo fijo descargado el 25 de septiembre de 2026 UTC. Preparado por JR con ayuda de IA; no probado en clase.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Catálogo USGS: https://earthquake.usgs.gov/data/comcat/ ; API FDSN: https://earthquake.usgs.gov/fdsnws/event/1/1 . Archivo fijo descargado el 25 de septiembre de 2026 UTC. Preparado por JR con ayuda de IA; no probado en clase.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Catálogo USGS: https://earthquake.usgs.gov/data/comcat/ ; API FDSN: https://earthquake.usgs.gov/fdsnws/event/1/1 . Archivo fijo descargado el 25 de septiembre de 2026 UTC. Preparado por JR con ayuda de IA; no probado en clase.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Catálogo USGS: https://earthquake.usgs.gov/data/comcat/ ; API FDSN: https://earthquake.usgs.gov/fdsnws/event/1/1 . Archivo fijo descargado el 25 de septiembre de 2026 UTC. Preparado por JR con ayuda de IA; no probado en clase.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29899579c8436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c896d537b7f43df" /><Relationship Type="http://schemas.openxmlformats.org/officeDocument/2006/relationships/slideLayout" Target="/ppt/slideLayouts/slideLayout1.xml" Id="R7435c908cc354e7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35c908cc354e7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2acb5cc3db4e33" /><Relationship Type="http://schemas.openxmlformats.org/officeDocument/2006/relationships/hyperlink" Target="https://telemetry.sh/learn/earthquake-week?lang=es" TargetMode="External" Id="R1096e6c99cc6462c" /><Relationship Type="http://schemas.openxmlformats.org/officeDocument/2006/relationships/notesSlide" Target="/ppt/notesSlides/notesSlide1.xml" Id="R65e95c63a18c4e2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310ac830da4fb2" /><Relationship Type="http://schemas.openxmlformats.org/officeDocument/2006/relationships/notesSlide" Target="/ppt/notesSlides/notesSlide2.xml" Id="R487930f260f2453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7c18c50a8244c9" /><Relationship Type="http://schemas.openxmlformats.org/officeDocument/2006/relationships/chart" Target="/ppt/slides/charts/chart1.xml" Id="Rc47b064236d8439f" /><Relationship Type="http://schemas.openxmlformats.org/officeDocument/2006/relationships/notesSlide" Target="/ppt/notesSlides/notesSlide3.xml" Id="R7e1fb564989d4fb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0a3ff5f3374b53" /><Relationship Type="http://schemas.openxmlformats.org/officeDocument/2006/relationships/chart" Target="/ppt/slides/charts/chart2.xml" Id="Rc0ff7ac820da4865" /><Relationship Type="http://schemas.openxmlformats.org/officeDocument/2006/relationships/notesSlide" Target="/ppt/notesSlides/notesSlide4.xml" Id="Ra965f2bdcb134ac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19fcc108054889" /><Relationship Type="http://schemas.openxmlformats.org/officeDocument/2006/relationships/notesSlide" Target="/ppt/notesSlides/notesSlide5.xml" Id="R0fe0254a1cfd43a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e9c3478f63435d" /><Relationship Type="http://schemas.openxmlformats.org/officeDocument/2006/relationships/notesSlide" Target="/ppt/notesSlides/notesSlide6.xml" Id="Redd9646a5c874da8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Magnitud ≥ 4,5</c:v>
          </c:tx>
          <c:spPr>
            <a:solidFill xmlns:a="http://schemas.openxmlformats.org/drawingml/2006/main">
              <a:srgbClr val="246A9E"/>
            </a:solidFill>
          </c:spPr>
          <c:cat>
            <c:strRef>
              <c:f>'Chart Data'!$A$2:$A$8</c:f>
              <c:strCache>
                <c:ptCount val="7"/>
                <c:pt idx="0">
                  <c:v>1 ago</c:v>
                </c:pt>
                <c:pt idx="1">
                  <c:v>2 ago</c:v>
                </c:pt>
                <c:pt idx="2">
                  <c:v>3 ago</c:v>
                </c:pt>
                <c:pt idx="3">
                  <c:v>4 ago</c:v>
                </c:pt>
                <c:pt idx="4">
                  <c:v>5 ago</c:v>
                </c:pt>
                <c:pt idx="5">
                  <c:v>6 ago</c:v>
                </c:pt>
                <c:pt idx="6">
                  <c:v>7 ago</c:v>
                </c:pt>
              </c:strCache>
            </c:strRef>
          </c:cat>
          <c:val>
            <c:numRef>
              <c:f>'Chart Data'!$B$2:$B$8</c:f>
              <c:numCache>
                <c:formatCode>General</c:formatCode>
                <c:ptCount val="7"/>
                <c:pt idx="0">
                  <c:v>28</c:v>
                </c:pt>
                <c:pt idx="1">
                  <c:v>28</c:v>
                </c:pt>
                <c:pt idx="2">
                  <c:v>12</c:v>
                </c:pt>
                <c:pt idx="3">
                  <c:v>15</c:v>
                </c:pt>
                <c:pt idx="4">
                  <c:v>42</c:v>
                </c:pt>
                <c:pt idx="5">
                  <c:v>14</c:v>
                </c:pt>
                <c:pt idx="6">
                  <c:v>16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Magnitud ≥ 4,5</c:v>
          </c:tx>
          <c:spPr>
            <a:solidFill xmlns:a="http://schemas.openxmlformats.org/drawingml/2006/main">
              <a:srgbClr val="246A9E"/>
            </a:solidFill>
          </c:spPr>
          <c:cat>
            <c:strRef>
              <c:f>'Chart Data'!$A$2:$A$8</c:f>
              <c:strCache>
                <c:ptCount val="7"/>
                <c:pt idx="0">
                  <c:v>1 ago</c:v>
                </c:pt>
                <c:pt idx="1">
                  <c:v>2 ago</c:v>
                </c:pt>
                <c:pt idx="2">
                  <c:v>3 ago</c:v>
                </c:pt>
                <c:pt idx="3">
                  <c:v>4 ago</c:v>
                </c:pt>
                <c:pt idx="4">
                  <c:v>5 ago</c:v>
                </c:pt>
                <c:pt idx="5">
                  <c:v>6 ago</c:v>
                </c:pt>
                <c:pt idx="6">
                  <c:v>7 ago</c:v>
                </c:pt>
              </c:strCache>
            </c:strRef>
          </c:cat>
          <c:val>
            <c:numRef>
              <c:f>'Chart Data'!$B$2:$B$8</c:f>
              <c:numCache>
                <c:formatCode>General</c:formatCode>
                <c:ptCount val="7"/>
                <c:pt idx="0">
                  <c:v>28</c:v>
                </c:pt>
                <c:pt idx="1">
                  <c:v>28</c:v>
                </c:pt>
                <c:pt idx="2">
                  <c:v>12</c:v>
                </c:pt>
                <c:pt idx="3">
                  <c:v>15</c:v>
                </c:pt>
                <c:pt idx="4">
                  <c:v>42</c:v>
                </c:pt>
                <c:pt idx="5">
                  <c:v>14</c:v>
                </c:pt>
                <c:pt idx="6">
                  <c:v>16</c:v>
                </c:pt>
              </c:numCache>
            </c:numRef>
          </c:val>
        </c:ser>
        <c:ser>
          <c:idx val="1"/>
          <c:order val="1"/>
          <c:tx>
            <c:v>Magnitud ≥ 5,0</c:v>
          </c:tx>
          <c:spPr>
            <a:solidFill xmlns:a="http://schemas.openxmlformats.org/drawingml/2006/main">
              <a:srgbClr val="B5621D"/>
            </a:solidFill>
          </c:spPr>
          <c:cat>
            <c:strRef>
              <c:f>'Chart Data'!$C$2:$C$8</c:f>
              <c:strCache>
                <c:ptCount val="7"/>
                <c:pt idx="0">
                  <c:v>1 ago</c:v>
                </c:pt>
                <c:pt idx="1">
                  <c:v>2 ago</c:v>
                </c:pt>
                <c:pt idx="2">
                  <c:v>3 ago</c:v>
                </c:pt>
                <c:pt idx="3">
                  <c:v>4 ago</c:v>
                </c:pt>
                <c:pt idx="4">
                  <c:v>5 ago</c:v>
                </c:pt>
                <c:pt idx="5">
                  <c:v>6 ago</c:v>
                </c:pt>
                <c:pt idx="6">
                  <c:v>7 ago</c:v>
                </c:pt>
              </c:strCache>
            </c:strRef>
          </c:cat>
          <c:val>
            <c:numRef>
              <c:f>'Chart Data'!$D$2:$D$8</c:f>
              <c:numCache>
                <c:formatCode>General</c:formatCode>
                <c:ptCount val="7"/>
                <c:pt idx="0">
                  <c:v>8</c:v>
                </c:pt>
                <c:pt idx="1">
                  <c:v>8</c:v>
                </c:pt>
                <c:pt idx="2">
                  <c:v>3</c:v>
                </c:pt>
                <c:pt idx="3">
                  <c:v>2</c:v>
                </c:pt>
                <c:pt idx="4">
                  <c:v>11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Helvetica Neue"/>
              <a:ea typeface="Helvetica Neue"/>
              <a:cs typeface="Helvetica Neue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55400B-7499-4E31-965E-7A386D3BE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4067AC-9FE5-4C35-8862-AD42C6DB3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¿Aumentaron los sismos el 5 de agosto?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C94A23-DDD9-496A-A97E-84B478160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463215-CC92-47B4-8FA6-799DB9057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Registros del USGS · 1–7 de agosto de 2026 UTC · magnitud ≥ 4,5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2FB6C3-33FE-484F-BF29-6FEAA4A8D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C3C0FD-A892-4AF6-8E6A-EBCBE2647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Una semana de registros reales y los límites de esa semana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775BA5-9A73-4EA0-A4C2-C0FB0AA92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33650"/>
            <a:ext cx="10858500" cy="1857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7F1CA9-F112-4D24-9DCF-DE8742101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62250"/>
            <a:ext cx="809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Primero, ¿qué representa una fila?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0D6ACE-2DE8-4DEC-8254-CCE85C705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52800"/>
            <a:ext cx="9620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Una fila = un evento sísmico catalogado,</a:t>
            </a:r>
          </a:p>
          <a:p xmlns:a="http://schemas.openxmlformats.org/drawingml/2006/main">
            <a:pPr>
              <a:buNone/>
              <a:defRPr sz="21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no un día ni una persona.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88BF64-4ADD-429C-9E70-C9A948E7A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00625"/>
            <a:ext cx="1009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Secundaria superior · 35–45 minutos · sin cuenta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D8E493-FDA5-41C1-9C5A-14DF2D9F2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14975"/>
            <a:ext cx="10810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5267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>
                <a:solidFill>
                  <a:srgbClr val="52677A"/>
                </a:solidFill>
                <a:latin typeface="Helvetica Neue"/>
                <a:ea typeface="Helvetica Neue"/>
                <a:cs typeface="Helvetica Neue"/>
              </a:rPr>
              <a:t>JR, fundador de Telemetry · Borrador con ayuda de IA; no probado en clase · </a:t>
            </a:r>
            <a:r>
              <a:rPr sz="975">
                <a:solidFill>
                  <a:srgbClr val="52677A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1096e6c99cc6462c"/>
              </a:rPr>
              <a:t>telemetry.sh/learn/earthquake-week?lang=es</a:t>
            </a:r>
          </a:p>
        </p:txBody>
      </p:sp>
    </p:spTree>
    <p:extLst>
      <p:ext uri="{BB962C8B-B14F-4D97-AF65-F5344CB8AC3E}">
        <p14:creationId xmlns:p14="http://schemas.microsoft.com/office/powerpoint/2010/main" val="7783018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39B905-8564-4B45-858E-93D6B62C5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095FA4-9FA1-4922-BFFB-3C35EF700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¿Qué contiene el archivo?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BF5795-7D56-4CDD-92D3-3CEC538D1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85DFC8-6662-42BF-B5CD-BE133F74C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Registros del USGS · 1–7 de agosto de 2026 UTC · magnitud ≥ 4,5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11BD4A-5631-4262-948B-12F925BF4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CC4936-D2B7-4976-957F-DC90AA8EE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10763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155 identificadores de eventos distintos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6D4D20-DC40-456A-B688-EBB5F74A8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05025"/>
            <a:ext cx="10668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Mundo · 1–7 de agosto de 2026 UTC · magnitud reportada ≥ 4,5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CF8757-43A1-49EF-9FBB-62FE4393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51435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2C74A6-BD1A-4AD6-994F-BD9F942DE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857500"/>
            <a:ext cx="55245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356497-5DBD-4C8D-A0BB-F1129DB5D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057525"/>
            <a:ext cx="4524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246A9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46A9E"/>
                </a:solidFill>
                <a:latin typeface="Helvetica Neue"/>
                <a:ea typeface="Helvetica Neue"/>
                <a:cs typeface="Helvetica Neue"/>
              </a:rPr>
              <a:t>Selección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659CFE-105A-424E-A970-5DD5161A3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619500"/>
            <a:ext cx="46101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La consulta abarca una semana y aplica un mínimo de magnitud.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A0EC42-6BE1-48FB-9DDC-9D9DBB4D9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057525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B562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B5621D"/>
                </a:solidFill>
                <a:latin typeface="Helvetica Neue"/>
                <a:ea typeface="Helvetica Neue"/>
                <a:cs typeface="Helvetica Neue"/>
              </a:rPr>
              <a:t>Cuidado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2E6C04-9341-4301-AA01-8CEDE7903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619500"/>
            <a:ext cx="4810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Es una descarga fija. Pueden faltar eventos menores y el USGS puede revisar los registros.</a:t>
            </a:r>
          </a:p>
        </p:txBody>
      </p:sp>
    </p:spTree>
    <p:extLst>
      <p:ext uri="{BB962C8B-B14F-4D97-AF65-F5344CB8AC3E}">
        <p14:creationId xmlns:p14="http://schemas.microsoft.com/office/powerpoint/2010/main" val="6137512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DD5158-5339-4CA9-B834-34FD02F2E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528129-1B9F-4337-97FD-822014B2E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Registros por fecha UTC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60A7CB-FCD4-4855-AA5E-4D68AAB84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8D0035-938D-4171-A83E-A614FBDCA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Registros del USGS · 1–7 de agosto de 2026 UTC · magnitud ≥ 4,5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B496DA-3638-41DE-A90F-37FF402DB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graphicFrame>
        <p:nvGraphicFramePr>
          <p:cNvPr id="15" name="Chart"/>
          <p:cNvGraphicFramePr/>
          <p:nvPr/>
        </p:nvGraphicFramePr>
        <p:xfrm>
          <a:off xmlns:a="http://schemas.openxmlformats.org/drawingml/2006/main" x="857250" y="1381125"/>
          <a:ext xmlns:a="http://schemas.openxmlformats.org/drawingml/2006/main" cx="10287000" cy="4095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47b064236d8439f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F1FEC9-36EC-4092-855A-986D10AFF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448300"/>
            <a:ext cx="10382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Pregunta: ¿qué día tiene más registros en esta semana?</a:t>
            </a:r>
          </a:p>
        </p:txBody>
      </p:sp>
    </p:spTree>
    <p:extLst>
      <p:ext uri="{BB962C8B-B14F-4D97-AF65-F5344CB8AC3E}">
        <p14:creationId xmlns:p14="http://schemas.microsoft.com/office/powerpoint/2010/main" val="12963572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E5FA0B-B85E-4787-A3FA-515BE383F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223BF6-E3BC-4280-8841-0F5DC2200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Un umbral mayor cambia el recuento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1237D2-3FCA-4FE5-B78B-26E618232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ED7705-273D-446C-ABF8-8C85296E1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Registros del USGS · 1–7 de agosto de 2026 UTC · magnitud ≥ 4,5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555907-A728-4E9B-87D6-BD74D5059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graphicFrame>
        <p:nvGraphicFramePr>
          <p:cNvPr id="15" name="Chart"/>
          <p:cNvGraphicFramePr/>
          <p:nvPr/>
        </p:nvGraphicFramePr>
        <p:xfrm>
          <a:off xmlns:a="http://schemas.openxmlformats.org/drawingml/2006/main" x="857250" y="1333500"/>
          <a:ext xmlns:a="http://schemas.openxmlformats.org/drawingml/2006/main" cx="10287000" cy="4000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0ff7ac820da4865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295705-3336-4BA7-AAE9-D6782DA4C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429250"/>
            <a:ext cx="10287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39 de los 155 registros cumplen el umbral de 5,0.</a:t>
            </a:r>
          </a:p>
        </p:txBody>
      </p:sp>
    </p:spTree>
    <p:extLst>
      <p:ext uri="{BB962C8B-B14F-4D97-AF65-F5344CB8AC3E}">
        <p14:creationId xmlns:p14="http://schemas.microsoft.com/office/powerpoint/2010/main" val="2244950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B5045F-87F0-405A-8DF3-9D5E08C58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50AEEE-65E0-48D3-975E-94E58412B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¿Qué demuestra el máximo?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6E6DAA-8F20-4B3D-8A4A-D34A48EBC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B3D27C-D784-499E-9A77-0B0D08344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Registros del USGS · 1–7 de agosto de 2026 UTC · magnitud ≥ 4,5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8B23A4-1048-4206-84DA-FB14BD0D8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E3677E-E03D-44B9-8A46-19896EDB7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108585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A3FB08-335D-4294-834F-3C90C36F6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1704975"/>
            <a:ext cx="97155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46A9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46A9E"/>
                </a:solidFill>
                <a:latin typeface="Helvetica Neue"/>
                <a:ea typeface="Helvetica Neue"/>
                <a:cs typeface="Helvetica Neue"/>
              </a:rPr>
              <a:t>Sí respaldado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FC2790-CF44-4A9B-8ECD-25CF58A5F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219325"/>
            <a:ext cx="9953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«El 5 de agosto tiene más registros de magnitud ≥ 4,5 en esta semana: 42».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03C10F-6C38-4E6A-9023-9972509D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0"/>
            <a:ext cx="10858500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2E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3811A9-0D1A-4C4A-9F7B-F4D0DD3A9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562350"/>
            <a:ext cx="97155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B562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B5621D"/>
                </a:solidFill>
                <a:latin typeface="Helvetica Neue"/>
                <a:ea typeface="Helvetica Neue"/>
                <a:cs typeface="Helvetica Neue"/>
              </a:rPr>
              <a:t>No demostrado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9027B2-EC3F-47FE-A4D1-C62FBFE92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076700"/>
            <a:ext cx="1000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«Los sismos son cada vez más frecuentes». Una semana seleccionada no demuestra una tendencia prolongada.</a:t>
            </a:r>
          </a:p>
        </p:txBody>
      </p:sp>
    </p:spTree>
    <p:extLst>
      <p:ext uri="{BB962C8B-B14F-4D97-AF65-F5344CB8AC3E}">
        <p14:creationId xmlns:p14="http://schemas.microsoft.com/office/powerpoint/2010/main" val="13824947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285ED7-1C1D-451D-B3C2-736CAD49C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9A572E-47E2-4A1C-9054-ED62E26FC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Respuesta de salida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984A5D-7849-4802-893E-DE1EA4AD6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C8905B-A434-4003-A8C5-AF265CA94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Registros del USGS · 1–7 de agosto de 2026 UTC · magnitud ≥ 4,5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D8359C-47DF-4E65-B40D-3B403BB94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DCC2EE-E82B-4F5C-BEFE-EADF480F3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1000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Escribe dos frases: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055E78-0970-4157-A90B-4CA0204A1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200275"/>
            <a:ext cx="10191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1. ¿Qué observación apoyas con un recuento, un período y un umbral?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FD885F-36D1-4684-BE9D-E954EB271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371850"/>
            <a:ext cx="10191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2. ¿Qué comparación adicional necesitas antes de hablar de una tendencia?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4712E1-65DF-4449-825E-39EB9A9E6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29150"/>
            <a:ext cx="1085850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00FB36-DB81-4F70-B729-857B76094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848225"/>
            <a:ext cx="10001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Revisa la zona horaria, el umbral, el alcance geográfico y la cobertura del catálogo.</a:t>
            </a:r>
          </a:p>
        </p:txBody>
      </p:sp>
    </p:spTree>
    <p:extLst>
      <p:ext uri="{BB962C8B-B14F-4D97-AF65-F5344CB8AC3E}">
        <p14:creationId xmlns:p14="http://schemas.microsoft.com/office/powerpoint/2010/main" val="3433184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2026-09-28T10:51:15.8550000Z</dcterms:created>
  <dcterms:modified xsi:type="dcterms:W3CDTF">2026-09-28T10:51:15.8550000Z</dcterms:modified>
</coreProperties>
</file>