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slides/charts/chart1.xml" ContentType="application/vnd.openxmlformats-officedocument.drawingml.chart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slides/charts/chart2.xml" ContentType="application/vnd.openxmlformats-officedocument.drawingml.chart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Default Extension="xlsx" ContentType="application/vnd.openxmlformats-officedocument.spreadsheetml.sheet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a3e516bc093e4b5d" /><Relationship Type="http://schemas.openxmlformats.org/officeDocument/2006/relationships/extended-properties" Target="/docProps/app.xml" Id="R1da9fb8da5fc4e5e" /><Relationship Type="http://schemas.openxmlformats.org/officeDocument/2006/relationships/officeDocument" Target="/ppt/presentation.xml" Id="Ra9f83fbdae184e1e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858ef004ed144de"/>
  </p:sldMasterIdLst>
  <p:notesMasterIdLst>
    <p:notesMasterId xmlns:r="http://schemas.openxmlformats.org/officeDocument/2006/relationships" r:id="R0240cac029a34ca6"/>
  </p:notesMasterIdLst>
  <p:sldIdLst>
    <p:sldId xmlns:r="http://schemas.openxmlformats.org/officeDocument/2006/relationships" id="256" r:id="R1b57e0a5d9cb43ab"/>
    <p:sldId xmlns:r="http://schemas.openxmlformats.org/officeDocument/2006/relationships" id="257" r:id="Red16e386e1e2431f"/>
    <p:sldId xmlns:r="http://schemas.openxmlformats.org/officeDocument/2006/relationships" id="258" r:id="Rbd76f3b5e1374f61"/>
    <p:sldId xmlns:r="http://schemas.openxmlformats.org/officeDocument/2006/relationships" id="259" r:id="R50a28e2503af4268"/>
    <p:sldId xmlns:r="http://schemas.openxmlformats.org/officeDocument/2006/relationships" id="260" r:id="R6f40a9f211d847be"/>
    <p:sldId xmlns:r="http://schemas.openxmlformats.org/officeDocument/2006/relationships" id="261" r:id="Rb8c56d23c79b41f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f7e2db1fde04295" /><Relationship Type="http://schemas.openxmlformats.org/officeDocument/2006/relationships/slideMaster" Target="/ppt/slideMasters/slideMaster1.xml" Id="Rb858ef004ed144de" /><Relationship Type="http://schemas.openxmlformats.org/officeDocument/2006/relationships/notesMaster" Target="/ppt/notesMasters/notesMaster1.xml" Id="R0240cac029a34ca6" /><Relationship Type="http://schemas.openxmlformats.org/officeDocument/2006/relationships/presProps" Target="/ppt/presProps.xml" Id="Rf7c11720f1884c77" /><Relationship Type="http://schemas.openxmlformats.org/officeDocument/2006/relationships/tableStyles" Target="/ppt/tableStyles.xml" Id="Reff7b11d4e9b4db3" /><Relationship Type="http://schemas.openxmlformats.org/officeDocument/2006/relationships/slide" Target="/ppt/slides/slide1.xml" Id="R1b57e0a5d9cb43ab" /><Relationship Type="http://schemas.openxmlformats.org/officeDocument/2006/relationships/slide" Target="/ppt/slides/slide2.xml" Id="Red16e386e1e2431f" /><Relationship Type="http://schemas.openxmlformats.org/officeDocument/2006/relationships/slide" Target="/ppt/slides/slide3.xml" Id="Rbd76f3b5e1374f61" /><Relationship Type="http://schemas.openxmlformats.org/officeDocument/2006/relationships/slide" Target="/ppt/slides/slide4.xml" Id="R50a28e2503af4268" /><Relationship Type="http://schemas.openxmlformats.org/officeDocument/2006/relationships/slide" Target="/ppt/slides/slide5.xml" Id="R6f40a9f211d847be" /><Relationship Type="http://schemas.openxmlformats.org/officeDocument/2006/relationships/slide" Target="/ppt/slides/slide6.xml" Id="Rb8c56d23c79b41f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00f4ec80527641e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86f1886708e743e3" /><Relationship Type="http://schemas.openxmlformats.org/officeDocument/2006/relationships/notesMaster" Target="/ppt/notesMasters/notesMaster1.xml" Id="Re3e88db9e02a432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7fc39c75ecb4f65" /><Relationship Type="http://schemas.openxmlformats.org/officeDocument/2006/relationships/notesMaster" Target="/ppt/notesMasters/notesMaster1.xml" Id="Ra4ebb43a3f954525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7f0d4bb9e1a7412b" /><Relationship Type="http://schemas.openxmlformats.org/officeDocument/2006/relationships/notesMaster" Target="/ppt/notesMasters/notesMaster1.xml" Id="R5eafdf372d424d7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f03457ecded64f14" /><Relationship Type="http://schemas.openxmlformats.org/officeDocument/2006/relationships/notesMaster" Target="/ppt/notesMasters/notesMaster1.xml" Id="R8fdebcbebedb44d3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ec6e9429cfa4f07" /><Relationship Type="http://schemas.openxmlformats.org/officeDocument/2006/relationships/notesMaster" Target="/ppt/notesMasters/notesMaster1.xml" Id="R0df522a9baa94549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5aa150f8e4cd488d" /><Relationship Type="http://schemas.openxmlformats.org/officeDocument/2006/relationships/notesMaster" Target="/ppt/notesMasters/notesMaster1.xml" Id="R805f39d93be04eb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USGS Comprehensive Earthquake Catalog: https://earthquake.usgs.gov/data/comcat/ ; FDSN event API: https://earthquake.usgs.gov/fdsnws/event/1/1 . Frozen file downloaded 2026-09-25 UTC. Prepared by JR with AI assistance; untested.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73944296640b49f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8c07e2172d24294" /><Relationship Type="http://schemas.openxmlformats.org/officeDocument/2006/relationships/slideLayout" Target="/ppt/slideLayouts/slideLayout1.xml" Id="R258363f3a5f0442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58363f3a5f0442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788aeda34a4b73" /><Relationship Type="http://schemas.openxmlformats.org/officeDocument/2006/relationships/hyperlink" Target="https://telemetry.sh/learn/earthquake-week" TargetMode="External" Id="R6130571668b840b4" /><Relationship Type="http://schemas.openxmlformats.org/officeDocument/2006/relationships/notesSlide" Target="/ppt/notesSlides/notesSlide1.xml" Id="R98453fde42974950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b1e8e31a464d29" /><Relationship Type="http://schemas.openxmlformats.org/officeDocument/2006/relationships/notesSlide" Target="/ppt/notesSlides/notesSlide2.xml" Id="Refda69fe7e564376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1ebda3d01142f2" /><Relationship Type="http://schemas.openxmlformats.org/officeDocument/2006/relationships/chart" Target="/ppt/slides/charts/chart1.xml" Id="R1c8107875ba04af3" /><Relationship Type="http://schemas.openxmlformats.org/officeDocument/2006/relationships/notesSlide" Target="/ppt/notesSlides/notesSlide3.xml" Id="Ra80bc0613e2b44b4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c58ff92b9f43bd" /><Relationship Type="http://schemas.openxmlformats.org/officeDocument/2006/relationships/chart" Target="/ppt/slides/charts/chart2.xml" Id="R300784b6b7754d3d" /><Relationship Type="http://schemas.openxmlformats.org/officeDocument/2006/relationships/notesSlide" Target="/ppt/notesSlides/notesSlide4.xml" Id="R632fe8f52e9b44c7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53679add1e4fc5" /><Relationship Type="http://schemas.openxmlformats.org/officeDocument/2006/relationships/notesSlide" Target="/ppt/notesSlides/notesSlide5.xml" Id="R7c259cb2e3d842c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3fce3bae0a41dd" /><Relationship Type="http://schemas.openxmlformats.org/officeDocument/2006/relationships/notesSlide" Target="/ppt/notesSlides/notesSlide6.xml" Id="Rcf8342fac68d49d3" /></Relationships>
</file>

<file path=ppt/slides/charts/_rels/chart1.xml.rels><Relationships xmlns="http://schemas.openxmlformats.org/package/2006/relationships"><Relationship Id="rIdChartSnapshot1" Type="http://schemas.openxmlformats.org/officeDocument/2006/relationships/package" Target="../../embeddings/chart-data-snapshot-001.xlsx"/></Relationships>
</file>

<file path=ppt/slides/charts/_rels/chart2.xml.rels><Relationships xmlns="http://schemas.openxmlformats.org/package/2006/relationships"><Relationship Id="rIdChartSnapshot1" Type="http://schemas.openxmlformats.org/officeDocument/2006/relationships/package" Target="../../embeddings/chart-data-snapshot-002.xlsx"/></Relationships>
</file>

<file path=ppt/slides/charts/chart1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Magnitude 4.5+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plotVisOnly val="1"/>
  </c:chart>
  <c:externalData r:id="rIdChartSnapshot1">
    <c:autoUpdate val="0"/>
  </c:externalData>
</c:chartSpace>
</file>

<file path=ppt/slides/charts/chart2.xml><?xml version="1.0" encoding="utf-8"?>
<c:chartSpace xmlns:c="http://schemas.openxmlformats.org/drawingml/2006/chart" xmlns:r="http://schemas.openxmlformats.org/officeDocument/2006/relationships">
  <c:lang val="en-US"/>
  <c:chart>
    <c:plotArea>
      <c:barChart>
        <c:barDir val="col"/>
        <c:grouping val="clustered"/>
        <c:varyColors val="0"/>
        <c:ser>
          <c:idx val="0"/>
          <c:order val="0"/>
          <c:tx>
            <c:v>Magnitude 4.5+</c:v>
          </c:tx>
          <c:spPr>
            <a:solidFill xmlns:a="http://schemas.openxmlformats.org/drawingml/2006/main">
              <a:srgbClr val="246A9E"/>
            </a:solidFill>
          </c:spPr>
          <c:cat>
            <c:strRef>
              <c:f>'Chart Data'!$A$2:$A$8</c:f>
              <c:strCache>
                <c:ptCount val="7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</c:strCache>
            </c:strRef>
          </c:cat>
          <c:val>
            <c:numRef>
              <c:f>'Chart Data'!$B$2:$B$8</c:f>
              <c:numCache>
                <c:formatCode>General</c:formatCode>
                <c:ptCount val="7"/>
                <c:pt idx="0">
                  <c:v>28</c:v>
                </c:pt>
                <c:pt idx="1">
                  <c:v>28</c:v>
                </c:pt>
                <c:pt idx="2">
                  <c:v>12</c:v>
                </c:pt>
                <c:pt idx="3">
                  <c:v>15</c:v>
                </c:pt>
                <c:pt idx="4">
                  <c:v>42</c:v>
                </c:pt>
                <c:pt idx="5">
                  <c:v>14</c:v>
                </c:pt>
                <c:pt idx="6">
                  <c:v>16</c:v>
                </c:pt>
              </c:numCache>
            </c:numRef>
          </c:val>
        </c:ser>
        <c:ser>
          <c:idx val="1"/>
          <c:order val="1"/>
          <c:tx>
            <c:v>Magnitude 5.0+</c:v>
          </c:tx>
          <c:spPr>
            <a:solidFill xmlns:a="http://schemas.openxmlformats.org/drawingml/2006/main">
              <a:srgbClr val="B5621D"/>
            </a:solidFill>
          </c:spPr>
          <c:cat>
            <c:strRef>
              <c:f>'Chart Data'!$C$2:$C$8</c:f>
              <c:strCache>
                <c:ptCount val="7"/>
                <c:pt idx="0">
                  <c:v>Aug 1</c:v>
                </c:pt>
                <c:pt idx="1">
                  <c:v>Aug 2</c:v>
                </c:pt>
                <c:pt idx="2">
                  <c:v>Aug 3</c:v>
                </c:pt>
                <c:pt idx="3">
                  <c:v>Aug 4</c:v>
                </c:pt>
                <c:pt idx="4">
                  <c:v>Aug 5</c:v>
                </c:pt>
                <c:pt idx="5">
                  <c:v>Aug 6</c:v>
                </c:pt>
                <c:pt idx="6">
                  <c:v>Aug 7</c:v>
                </c:pt>
              </c:strCache>
            </c:strRef>
          </c:cat>
          <c:val>
            <c:numRef>
              <c:f>'Chart Data'!$D$2:$D$8</c:f>
              <c:numCache>
                <c:formatCode>General</c:formatCode>
                <c:ptCount val="7"/>
                <c:pt idx="0">
                  <c:v>8</c:v>
                </c:pt>
                <c:pt idx="1">
                  <c:v>8</c:v>
                </c:pt>
                <c:pt idx="2">
                  <c:v>3</c:v>
                </c:pt>
                <c:pt idx="3">
                  <c:v>2</c:v>
                </c:pt>
                <c:pt idx="4">
                  <c:v>11</c:v>
                </c:pt>
                <c:pt idx="5">
                  <c:v>3</c:v>
                </c:pt>
                <c:pt idx="6">
                  <c:v>4</c:v>
                </c:pt>
              </c:numCache>
            </c:numRef>
          </c:val>
        </c:ser>
        <c:dLbls>
          <c:txPr>
            <a:bodyPr xmlns:a="http://schemas.openxmlformats.org/drawingml/2006/main" anchorCtr="1"/>
            <a:lstStyle xmlns:a="http://schemas.openxmlformats.org/drawingml/2006/main"/>
            <a:p xmlns:a="http://schemas.openxmlformats.org/drawingml/2006/main">
              <a:pPr>
                <a:defRPr>
                  <a:latin typeface="Helvetica Neue"/>
                  <a:ea typeface="Helvetica Neue"/>
                  <a:cs typeface="Helvetica Neue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0"/>
        </c:dLbls>
        <c:axId val="48650112"/>
        <c:axId val="48672768"/>
      </c:barChart>
      <c:catAx>
        <c:axId val="48650112"/>
        <c:scaling>
          <c:orientation val="minMax"/>
        </c:scaling>
        <c:delete val="0"/>
        <c:axPos val="b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72768"/>
      </c:catAx>
      <c:valAx>
        <c:axId val="48672768"/>
        <c:scaling>
          <c:orientation val="minMax"/>
        </c:scaling>
        <c:delete val="1"/>
        <c:axPos val="l"/>
        <c:numFmt formatCode="General"/>
        <c:majorTickMark val="none"/>
        <c:minorTickMark val="none"/>
        <c:spPr>
          <a:ln xmlns:a="http://schemas.openxmlformats.org/drawingml/2006/main" w="9525">
            <a:solidFill>
              <a:srgbClr val="D4D4D4"/>
            </a:solidFill>
            <a:prstDash val="solid"/>
          </a:ln>
        </c:spPr>
        <c:txPr>
          <a:bodyPr xmlns:a="http://schemas.openxmlformats.org/drawingml/2006/main" anchorCtr="1"/>
          <a:lstStyle xmlns:a="http://schemas.openxmlformats.org/drawingml/2006/main"/>
          <a:p xmlns:a="http://schemas.openxmlformats.org/drawingml/2006/main">
            <a:pPr>
              <a:defRPr>
                <a:solidFill>
                  <a:srgbClr val="666666"/>
                </a:solidFill>
                <a:latin typeface="Helvetica Neue"/>
                <a:ea typeface="Helvetica Neue"/>
                <a:cs typeface="Helvetica Neue"/>
              </a:defRPr>
            </a:pPr>
          </a:p>
        </c:txPr>
        <c:crossAx val="48650112"/>
        <c:crossBetween val="between"/>
      </c:valAx>
    </c:plotArea>
    <c:legend>
      <c:legendPos val="b"/>
      <c:overlay val="0"/>
      <c:txPr>
        <a:bodyPr xmlns:a="http://schemas.openxmlformats.org/drawingml/2006/main" anchorCtr="1"/>
        <a:lstStyle xmlns:a="http://schemas.openxmlformats.org/drawingml/2006/main"/>
        <a:p xmlns:a="http://schemas.openxmlformats.org/drawingml/2006/main">
          <a:pPr>
            <a:defRPr>
              <a:latin typeface="Helvetica Neue"/>
              <a:ea typeface="Helvetica Neue"/>
              <a:cs typeface="Helvetica Neue"/>
            </a:defRPr>
          </a:pPr>
        </a:p>
      </c:txPr>
    </c:legend>
    <c:plotVisOnly val="1"/>
  </c:chart>
  <c:externalData r:id="rIdChartSnapshot1">
    <c:autoUpdate val="0"/>
  </c:externalData>
</c:chartSpace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334B41C-FC71-4639-A955-F5D3B80DD7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82ECBC0-25F4-42CA-B22A-C912358582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Did earthquakes increase on August 5?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E780C51-2EBD-430B-8D11-F6C2C24701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D65F092-CE5E-41D3-A1A9-56B28E180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27CFCF-FAA5-4208-91C4-0E20B4E198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A86B0A5-A575-48BA-9827-40F889F4E5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514475"/>
            <a:ext cx="100012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7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A week of real catalog records, and the limits of one week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FD2CE8-2E67-46C6-AEA7-22CFBEAA01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533650"/>
            <a:ext cx="10858500" cy="185737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4FB7318-C5F4-4D93-8912-794F8F38F0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62250"/>
            <a:ext cx="4762500" cy="409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Start with the unit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FD9F08D-F278-43B6-AB71-8B6FE632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352800"/>
            <a:ext cx="9620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One row = one cataloged earthquake event</a:t>
            </a:r>
          </a:p>
          <a:p xmlns:a="http://schemas.openxmlformats.org/drawingml/2006/main">
            <a:pPr>
              <a:buNone/>
              <a:def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not one day or one person.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75007EA-04B5-43EE-AE0A-988CE748F7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000625"/>
            <a:ext cx="10096500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Grades 9–12  ·  35–45 minutes  ·  no account needed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AC3E219-78DB-4B29-BB90-34F747B1CC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514975"/>
            <a:ext cx="108108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>
                <a:solidFill>
                  <a:srgbClr val="52677A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>
                <a:solidFill>
                  <a:srgbClr val="52677A"/>
                </a:solidFill>
                <a:latin typeface="Helvetica Neue"/>
                <a:ea typeface="Helvetica Neue"/>
                <a:cs typeface="Helvetica Neue"/>
              </a:rPr>
              <a:t>JR, founder of Telemetry · AI-assisted draft, not classroom-tested · </a:t>
            </a:r>
            <a:r>
              <a:rPr sz="1200">
                <a:solidFill>
                  <a:srgbClr val="52677A"/>
                </a:solidFill>
                <a:latin typeface="Helvetica Neue"/>
                <a:ea typeface="Helvetica Neue"/>
                <a:cs typeface="Helvetica Neue"/>
                <a:hlinkClick xmlns:r="http://schemas.openxmlformats.org/officeDocument/2006/relationships" r:id="R6130571668b840b4"/>
              </a:rPr>
              <a:t>telemetry.sh/learn/earthquake-week</a:t>
            </a:r>
          </a:p>
        </p:txBody>
      </p:sp>
    </p:spTree>
    <p:extLst>
      <p:ext uri="{BB962C8B-B14F-4D97-AF65-F5344CB8AC3E}">
        <p14:creationId xmlns:p14="http://schemas.microsoft.com/office/powerpoint/2010/main" val="1940662218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39E56B7-23E7-462A-A3F0-DE734F414D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0F63AAB-3FDB-477F-9163-C34ACAA033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What is in the file?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55516F7-82DA-421F-AE0D-7740E3329D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DADE82-5666-4874-A7A2-EC9A00C7D6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144245F-1B00-4A2D-A54E-0F40639E80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4BB1E4-DBA7-4A5F-9D75-1DD3137E00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76325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3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155 distinct USGS event IDs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712824E-ACB5-4659-9B4B-E75701FA3B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105025"/>
            <a:ext cx="10668000" cy="447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Worldwide · Aug 1–7, 2026 UTC · reported magnitude ≥ 4.5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2DDA53-108A-4347-B03B-08DFBFF492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857500"/>
            <a:ext cx="5143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6912B84-0495-430E-ACA7-A0AC5552D8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00750" y="2857500"/>
            <a:ext cx="5524500" cy="22479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6ED57B7-D7FD-4F43-9B58-40370D26E5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057525"/>
            <a:ext cx="4524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rPr>
              <a:t>Selection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C0B6C99-6AD6-499D-93AA-1DFF43AF7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619500"/>
            <a:ext cx="46101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The catalog query sets a one-week window and a magnitude floor.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73805A2-74CA-4F79-AA7C-5D7E3D9515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057525"/>
            <a:ext cx="485775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rPr>
              <a:t>Caution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0C61716-14A8-4DEF-B603-0C319A9FD6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9825" y="3619500"/>
            <a:ext cx="4810125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This is a fixed download. Smaller events may be absent; USGS records can be revised.</a:t>
            </a:r>
          </a:p>
        </p:txBody>
      </p:sp>
    </p:spTree>
    <p:extLst>
      <p:ext uri="{BB962C8B-B14F-4D97-AF65-F5344CB8AC3E}">
        <p14:creationId xmlns:p14="http://schemas.microsoft.com/office/powerpoint/2010/main" val="24770061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AD930E5-66F1-4F66-B564-BACAA15FFC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FACB99-2080-409D-BD08-5F080DD673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Records by UTC date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1D212F2-A30D-4CEC-B93E-D727FF08D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152AC7-67D7-4D73-A88F-9EF3650D11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08C9D4-EB25-4A5A-B64C-2F26A058C28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857250" y="1381125"/>
          <a:ext xmlns:a="http://schemas.openxmlformats.org/drawingml/2006/main" cx="10287000" cy="409575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1c8107875ba04af3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2B080C1-8EB2-458D-8FE0-AAED2FBFD2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48300"/>
            <a:ext cx="103822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0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Question: Which day is highest in this selected week?</a:t>
            </a:r>
          </a:p>
        </p:txBody>
      </p:sp>
    </p:spTree>
    <p:extLst>
      <p:ext uri="{BB962C8B-B14F-4D97-AF65-F5344CB8AC3E}">
        <p14:creationId xmlns:p14="http://schemas.microsoft.com/office/powerpoint/2010/main" val="1968520719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43476B4-9131-4342-A1F2-C9DC6D745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4EE71C7-9470-4DFE-9F5D-C1600610A1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A higher cutoff changes the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6DD3D16-4111-471A-8406-6590390656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411BA3-AB7D-4F93-979E-52321AEB3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78CE256-5C60-4BF7-9AC1-7BC6EF6D3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graphicFrame>
        <p:nvGraphicFramePr>
          <p:cNvPr id="15" name="Chart"/>
          <p:cNvGraphicFramePr/>
          <p:nvPr/>
        </p:nvGraphicFramePr>
        <p:xfrm>
          <a:off xmlns:a="http://schemas.openxmlformats.org/drawingml/2006/main" x="857250" y="1333500"/>
          <a:ext xmlns:a="http://schemas.openxmlformats.org/drawingml/2006/main" cx="10287000" cy="4000500"/>
        </p:xfrm>
        <a:graphic xmlns:a="http://schemas.openxmlformats.org/drawingml/2006/main">
          <a:graphicData uri="http://schemas.openxmlformats.org/drawingml/2006/chart">
            <c:chart xmlns:r="http://schemas.openxmlformats.org/officeDocument/2006/relationships" xmlns:c="http://schemas.openxmlformats.org/drawingml/2006/chart" r:id="R300784b6b7754d3d"/>
          </a:graphicData>
        </a:graphic>
      </p:graphicFrame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3DDE886-FEC5-44FD-9AF0-9485FEB19E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57250" y="5429250"/>
            <a:ext cx="10287000" cy="4667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7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39 of the 155 records meet the 5.0+ cutoff.</a:t>
            </a:r>
          </a:p>
        </p:txBody>
      </p:sp>
    </p:spTree>
    <p:extLst>
      <p:ext uri="{BB962C8B-B14F-4D97-AF65-F5344CB8AC3E}">
        <p14:creationId xmlns:p14="http://schemas.microsoft.com/office/powerpoint/2010/main" val="1571545675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E48A6E0-1FB8-4F60-9E52-8047EAB482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E4A6893-D20F-4D27-8776-F547F214D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What does the peak show?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C89877E-FE64-4F20-B94C-9826F86E9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D740A7-99CC-4BD2-9F6B-B5D470256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324CE8E-E6D1-4A2C-BC6C-280FA192DE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3502CF-BEE0-4274-90B1-BA51897538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858500" cy="16192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650E0B3-DB7D-409C-9B03-BF8071205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1704975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246A9E"/>
                </a:solidFill>
                <a:latin typeface="Helvetica Neue"/>
                <a:ea typeface="Helvetica Neue"/>
                <a:cs typeface="Helvetica Neue"/>
              </a:rPr>
              <a:t>Supported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3211CA5-0F96-4660-9512-F410D88F0D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19325"/>
            <a:ext cx="9953625" cy="7905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“August 5 has the most magnitude 4.5+ catalog records in this seven-day snapshot: 42.”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A410440-7132-423B-9E80-092F7E18B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333750"/>
            <a:ext cx="10858500" cy="17621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AF2E9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C827427-0487-4234-9873-87605D1882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562350"/>
            <a:ext cx="9715500" cy="3524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87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defRPr>
            </a:pPr>
            <a:r>
              <a:rPr sz="1875" b="1">
                <a:solidFill>
                  <a:srgbClr val="B5621D"/>
                </a:solidFill>
                <a:latin typeface="Helvetica Neue"/>
                <a:ea typeface="Helvetica Neue"/>
                <a:cs typeface="Helvetica Neue"/>
              </a:rPr>
              <a:t>Not established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66876B1-7A72-4FD5-98EC-4C922B901C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076700"/>
            <a:ext cx="100012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1950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“Earthquakes are becoming more common.” One selected week does not show a long-term trend.</a:t>
            </a:r>
          </a:p>
        </p:txBody>
      </p:sp>
    </p:spTree>
    <p:extLst>
      <p:ext uri="{BB962C8B-B14F-4D97-AF65-F5344CB8AC3E}">
        <p14:creationId xmlns:p14="http://schemas.microsoft.com/office/powerpoint/2010/main" val="1686577048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DE11284-C60E-4D8B-A9C5-4444CD271D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2192000" cy="152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246A9E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CC2CE2-E892-45B7-A07B-8B3E86D4FA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8625"/>
            <a:ext cx="10858500" cy="704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925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Exit ticket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5B1FB2-0655-4421-9007-447678D532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010275"/>
            <a:ext cx="10858500" cy="190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C6BAD1-D48E-4AAF-AD5C-9897E19884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6191250"/>
            <a:ext cx="9429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USGS catalog snapshot · Aug 1–7, 2026 UTC · magnitude 4.5+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A1525F6-0427-4DEE-A4EE-69C3DF507C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810875" y="6191250"/>
            <a:ext cx="66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6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B16681C-2D08-41BF-A345-AB743D984B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476375"/>
            <a:ext cx="10001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2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17324D"/>
                </a:solidFill>
                <a:latin typeface="Helvetica Neue"/>
                <a:ea typeface="Helvetica Neue"/>
                <a:cs typeface="Helvetica Neue"/>
              </a:rPr>
              <a:t>Write two sentences: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9DFA40A-C364-46CF-9467-E4D152C01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2200275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1. What observation can you support with a count, date window, and threshold?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9FA5A21-09D4-4967-9EC6-22B5836167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3371850"/>
            <a:ext cx="101917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203247"/>
                </a:solidFill>
                <a:latin typeface="Helvetica Neue"/>
                <a:ea typeface="Helvetica Neue"/>
                <a:cs typeface="Helvetica Neue"/>
              </a:rPr>
              <a:t>2. What additional comparison would you need before making a trend claim?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25CE15-888A-475B-AC01-A55941309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629150"/>
            <a:ext cx="10858500" cy="9906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5F8"/>
          </a:solidFill>
          <a:ln xmlns:a="http://schemas.openxmlformats.org/drawingml/2006/main" w="0">
            <a:noFill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F9582A5-D8F4-4484-9C2F-509D488EC4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" y="4848225"/>
            <a:ext cx="10001250" cy="657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buNone/>
              <a:def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5C6B75"/>
                </a:solidFill>
                <a:latin typeface="Helvetica Neue"/>
                <a:ea typeface="Helvetica Neue"/>
                <a:cs typeface="Helvetica Neue"/>
              </a:rPr>
              <a:t>Check the time zone, magnitude rule, geographic scope, and catalog coverage.</a:t>
            </a:r>
          </a:p>
        </p:txBody>
      </p:sp>
    </p:spTree>
    <p:extLst>
      <p:ext uri="{BB962C8B-B14F-4D97-AF65-F5344CB8AC3E}">
        <p14:creationId xmlns:p14="http://schemas.microsoft.com/office/powerpoint/2010/main" val="1099906800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2026-09-28T10:51:13.9780000Z</dcterms:created>
  <dcterms:modified xsi:type="dcterms:W3CDTF">2026-09-28T10:51:13.9780000Z</dcterms:modified>
</coreProperties>
</file>